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70" r:id="rId2"/>
    <p:sldId id="271" r:id="rId3"/>
    <p:sldId id="256" r:id="rId4"/>
    <p:sldId id="257" r:id="rId5"/>
    <p:sldId id="258" r:id="rId6"/>
    <p:sldId id="259" r:id="rId7"/>
    <p:sldId id="260" r:id="rId8"/>
    <p:sldId id="261" r:id="rId9"/>
    <p:sldId id="272" r:id="rId10"/>
    <p:sldId id="275" r:id="rId11"/>
    <p:sldId id="262" r:id="rId12"/>
    <p:sldId id="263" r:id="rId13"/>
    <p:sldId id="264" r:id="rId14"/>
    <p:sldId id="268" r:id="rId15"/>
    <p:sldId id="265" r:id="rId16"/>
    <p:sldId id="266" r:id="rId17"/>
  </p:sldIdLst>
  <p:sldSz cx="14630400" cy="8229600"/>
  <p:notesSz cx="8229600" cy="14630400"/>
  <p:embeddedFontLst>
    <p:embeddedFont>
      <p:font typeface="Lora" pitchFamily="2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355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9BCA6-E281-AEC4-A7CE-E26F26115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6C860-F16E-2823-595E-BEE2F14B98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AB7B6C-5F49-B07A-80EE-E7F6BFD51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4231A-608F-6ED8-42DD-3D5DC599D3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0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3065F-6685-6C1A-C0CC-C2E6D4AD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244A10-2153-D267-5D7A-8814FE7667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A47E7-DAF0-76C9-AD92-C4D6104F9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819E3-D9FA-4936-DB0B-50DB185A10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2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11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470" y="1225641"/>
            <a:ext cx="10470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Design Thinking and Innovation (CSET210)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2120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Problem Statement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2928342"/>
            <a:ext cx="49493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ExploreEase</a:t>
            </a: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– AI‑Powered Travel Planner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228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Theme: Simplifying Travel Planning with AI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25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Team ID: 06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02038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Mentor</a:t>
            </a:r>
            <a:endParaRPr lang="en-US" sz="26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825490"/>
            <a:ext cx="566976" cy="56697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587579" y="5785842"/>
            <a:ext cx="28942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Dr. Gulshan Shrivastava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587579" y="6276261"/>
            <a:ext cx="122490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team is guided by Dr. Shrivastava. His expertise is invaluable to our project.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8943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Dr. Shrivastava has provided guidance and support throughout our journey. His insights helped shape our AI travel planner.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F83A74-07A6-6CC1-FB5C-E96CA7156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990" y="209862"/>
            <a:ext cx="5788580" cy="10376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6D2E9-A1E3-FB96-1CBF-9809BAB11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10C545C-6649-B05A-E466-CB11236B5F66}"/>
              </a:ext>
            </a:extLst>
          </p:cNvPr>
          <p:cNvSpPr/>
          <p:nvPr/>
        </p:nvSpPr>
        <p:spPr>
          <a:xfrm>
            <a:off x="750452" y="3090803"/>
            <a:ext cx="60967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  <a:cs typeface="Crimson Pro Bold" pitchFamily="34" charset="-12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7767441-810E-D4A2-72A3-06AD8C4E4EE4}"/>
              </a:ext>
            </a:extLst>
          </p:cNvPr>
          <p:cNvSpPr/>
          <p:nvPr/>
        </p:nvSpPr>
        <p:spPr>
          <a:xfrm>
            <a:off x="1467514" y="4665583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  <a:cs typeface="Crimson Pro Bold" pitchFamily="34" charset="-120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F03F9E25-C4B2-6A20-F281-C3B7B22EDBEB}"/>
              </a:ext>
            </a:extLst>
          </p:cNvPr>
          <p:cNvSpPr/>
          <p:nvPr/>
        </p:nvSpPr>
        <p:spPr>
          <a:xfrm>
            <a:off x="10398561" y="484274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C22DBA6E-1E16-DD20-6A01-BACBC2123797}"/>
              </a:ext>
            </a:extLst>
          </p:cNvPr>
          <p:cNvSpPr/>
          <p:nvPr/>
        </p:nvSpPr>
        <p:spPr>
          <a:xfrm>
            <a:off x="6514624" y="6182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C3E6DE39-A589-7C68-C41F-35160D6EBC68}"/>
              </a:ext>
            </a:extLst>
          </p:cNvPr>
          <p:cNvSpPr/>
          <p:nvPr/>
        </p:nvSpPr>
        <p:spPr>
          <a:xfrm>
            <a:off x="6514624" y="667321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C8F90C-26E8-9CE1-C568-1FC19E945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858" y="7702121"/>
            <a:ext cx="1869897" cy="457264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4AD5C1DD-A6D9-36E1-7484-C2E915D005B9}"/>
              </a:ext>
            </a:extLst>
          </p:cNvPr>
          <p:cNvSpPr/>
          <p:nvPr/>
        </p:nvSpPr>
        <p:spPr>
          <a:xfrm>
            <a:off x="837724" y="887849"/>
            <a:ext cx="8131615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 err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ExploreEase</a:t>
            </a: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System Architecture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6DA3BD-E575-EC55-956C-9831BCF3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303" y="25518"/>
            <a:ext cx="4625836" cy="8204082"/>
          </a:xfrm>
          <a:prstGeom prst="rect">
            <a:avLst/>
          </a:prstGeom>
        </p:spPr>
      </p:pic>
      <p:sp>
        <p:nvSpPr>
          <p:cNvPr id="37" name="Shape 1">
            <a:extLst>
              <a:ext uri="{FF2B5EF4-FFF2-40B4-BE49-F238E27FC236}">
                <a16:creationId xmlns:a16="http://schemas.microsoft.com/office/drawing/2014/main" id="{8D846A87-2251-792E-B779-06BFCBD17325}"/>
              </a:ext>
            </a:extLst>
          </p:cNvPr>
          <p:cNvSpPr/>
          <p:nvPr/>
        </p:nvSpPr>
        <p:spPr>
          <a:xfrm>
            <a:off x="1379045" y="2402504"/>
            <a:ext cx="45719" cy="5234817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7F79FFE-8D2B-D138-2A7F-9731C3139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600" y="2594970"/>
            <a:ext cx="4849090" cy="4495556"/>
          </a:xfrm>
          <a:prstGeom prst="rect">
            <a:avLst/>
          </a:prstGeom>
        </p:spPr>
      </p:pic>
      <p:sp>
        <p:nvSpPr>
          <p:cNvPr id="41" name="Text 16">
            <a:extLst>
              <a:ext uri="{FF2B5EF4-FFF2-40B4-BE49-F238E27FC236}">
                <a16:creationId xmlns:a16="http://schemas.microsoft.com/office/drawing/2014/main" id="{BA2151A5-E704-48B0-BAD5-092A5B233656}"/>
              </a:ext>
            </a:extLst>
          </p:cNvPr>
          <p:cNvSpPr/>
          <p:nvPr/>
        </p:nvSpPr>
        <p:spPr>
          <a:xfrm>
            <a:off x="2208069" y="5408304"/>
            <a:ext cx="4546809" cy="299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MySQL, Goibibo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72599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7927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UI/UX Design Highlights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F1359A-587C-6817-377E-6B6F710E0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858" y="7702121"/>
            <a:ext cx="1869897" cy="457264"/>
          </a:xfrm>
          <a:prstGeom prst="rect">
            <a:avLst/>
          </a:prstGeom>
        </p:spPr>
      </p:pic>
      <p:sp>
        <p:nvSpPr>
          <p:cNvPr id="16" name="Text 0">
            <a:extLst>
              <a:ext uri="{FF2B5EF4-FFF2-40B4-BE49-F238E27FC236}">
                <a16:creationId xmlns:a16="http://schemas.microsoft.com/office/drawing/2014/main" id="{4864788C-1847-1B20-364C-7B629382F2E1}"/>
              </a:ext>
            </a:extLst>
          </p:cNvPr>
          <p:cNvSpPr/>
          <p:nvPr/>
        </p:nvSpPr>
        <p:spPr>
          <a:xfrm>
            <a:off x="6324124" y="831175"/>
            <a:ext cx="7468553" cy="1845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50"/>
              </a:lnSpc>
              <a:buNone/>
            </a:pPr>
            <a:endParaRPr lang="en-US" sz="5800" dirty="0"/>
          </a:p>
        </p:txBody>
      </p:sp>
      <p:pic>
        <p:nvPicPr>
          <p:cNvPr id="34" name="Image 1" descr="preencoded.png">
            <a:extLst>
              <a:ext uri="{FF2B5EF4-FFF2-40B4-BE49-F238E27FC236}">
                <a16:creationId xmlns:a16="http://schemas.microsoft.com/office/drawing/2014/main" id="{AA034B3F-B5C2-BD18-8BB7-63DA93358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464" y="1754147"/>
            <a:ext cx="762420" cy="1472548"/>
          </a:xfrm>
          <a:prstGeom prst="rect">
            <a:avLst/>
          </a:prstGeom>
        </p:spPr>
      </p:pic>
      <p:sp>
        <p:nvSpPr>
          <p:cNvPr id="35" name="Text 1">
            <a:extLst>
              <a:ext uri="{FF2B5EF4-FFF2-40B4-BE49-F238E27FC236}">
                <a16:creationId xmlns:a16="http://schemas.microsoft.com/office/drawing/2014/main" id="{95EA8E62-EB11-538D-7F7B-542F1FEA2A5C}"/>
              </a:ext>
            </a:extLst>
          </p:cNvPr>
          <p:cNvSpPr/>
          <p:nvPr/>
        </p:nvSpPr>
        <p:spPr>
          <a:xfrm>
            <a:off x="2630184" y="1748044"/>
            <a:ext cx="4304677" cy="341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Lora" pitchFamily="2" charset="0"/>
                <a:ea typeface="Lora" pitchFamily="34" charset="-122"/>
                <a:cs typeface="Lora" pitchFamily="34" charset="-120"/>
              </a:rPr>
              <a:t>Responsive &amp; Intuitive</a:t>
            </a:r>
            <a:endParaRPr lang="en-US" dirty="0">
              <a:latin typeface="Lora" pitchFamily="2" charset="0"/>
            </a:endParaRPr>
          </a:p>
        </p:txBody>
      </p:sp>
      <p:sp>
        <p:nvSpPr>
          <p:cNvPr id="36" name="Text 2">
            <a:extLst>
              <a:ext uri="{FF2B5EF4-FFF2-40B4-BE49-F238E27FC236}">
                <a16:creationId xmlns:a16="http://schemas.microsoft.com/office/drawing/2014/main" id="{665F82A1-E530-18DA-F045-87E0914615F2}"/>
              </a:ext>
            </a:extLst>
          </p:cNvPr>
          <p:cNvSpPr/>
          <p:nvPr/>
        </p:nvSpPr>
        <p:spPr>
          <a:xfrm>
            <a:off x="2630184" y="2135572"/>
            <a:ext cx="5829128" cy="682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Accessible design across devices with easy navigation</a:t>
            </a:r>
            <a:endParaRPr lang="en-US" dirty="0"/>
          </a:p>
        </p:txBody>
      </p:sp>
      <p:pic>
        <p:nvPicPr>
          <p:cNvPr id="37" name="Image 2" descr="preencoded.png">
            <a:extLst>
              <a:ext uri="{FF2B5EF4-FFF2-40B4-BE49-F238E27FC236}">
                <a16:creationId xmlns:a16="http://schemas.microsoft.com/office/drawing/2014/main" id="{BA5E9072-C181-0517-4F81-A4CBAFFC4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738" y="3598124"/>
            <a:ext cx="752146" cy="1452705"/>
          </a:xfrm>
          <a:prstGeom prst="rect">
            <a:avLst/>
          </a:prstGeom>
        </p:spPr>
      </p:pic>
      <p:sp>
        <p:nvSpPr>
          <p:cNvPr id="38" name="Text 3">
            <a:extLst>
              <a:ext uri="{FF2B5EF4-FFF2-40B4-BE49-F238E27FC236}">
                <a16:creationId xmlns:a16="http://schemas.microsoft.com/office/drawing/2014/main" id="{C131E2C3-6F38-D883-6DA3-4C612A583BC7}"/>
              </a:ext>
            </a:extLst>
          </p:cNvPr>
          <p:cNvSpPr/>
          <p:nvPr/>
        </p:nvSpPr>
        <p:spPr>
          <a:xfrm>
            <a:off x="2624494" y="3443784"/>
            <a:ext cx="2831613" cy="308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Interactive</a:t>
            </a:r>
            <a:r>
              <a:rPr lang="en-US" sz="3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Tools</a:t>
            </a:r>
            <a:endParaRPr lang="en-US" dirty="0"/>
          </a:p>
        </p:txBody>
      </p:sp>
      <p:sp>
        <p:nvSpPr>
          <p:cNvPr id="39" name="Text 4">
            <a:extLst>
              <a:ext uri="{FF2B5EF4-FFF2-40B4-BE49-F238E27FC236}">
                <a16:creationId xmlns:a16="http://schemas.microsoft.com/office/drawing/2014/main" id="{982B9070-636E-8D51-394F-6C6C1EE35B99}"/>
              </a:ext>
            </a:extLst>
          </p:cNvPr>
          <p:cNvSpPr/>
          <p:nvPr/>
        </p:nvSpPr>
        <p:spPr>
          <a:xfrm>
            <a:off x="2624494" y="3820360"/>
            <a:ext cx="3962589" cy="61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Drag &amp; drop itinerary builder with helpful filters</a:t>
            </a:r>
            <a:endParaRPr lang="en-US" dirty="0"/>
          </a:p>
        </p:txBody>
      </p:sp>
      <p:pic>
        <p:nvPicPr>
          <p:cNvPr id="40" name="Image 3" descr="preencoded.png">
            <a:extLst>
              <a:ext uri="{FF2B5EF4-FFF2-40B4-BE49-F238E27FC236}">
                <a16:creationId xmlns:a16="http://schemas.microsoft.com/office/drawing/2014/main" id="{409BCD4A-D0FB-7E7D-76A7-6AC63AE20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738" y="5428859"/>
            <a:ext cx="752146" cy="1806568"/>
          </a:xfrm>
          <a:prstGeom prst="rect">
            <a:avLst/>
          </a:prstGeom>
        </p:spPr>
      </p:pic>
      <p:sp>
        <p:nvSpPr>
          <p:cNvPr id="41" name="Text 5">
            <a:extLst>
              <a:ext uri="{FF2B5EF4-FFF2-40B4-BE49-F238E27FC236}">
                <a16:creationId xmlns:a16="http://schemas.microsoft.com/office/drawing/2014/main" id="{4509FA32-E372-58FC-5A2C-BB061CCC08C4}"/>
              </a:ext>
            </a:extLst>
          </p:cNvPr>
          <p:cNvSpPr/>
          <p:nvPr/>
        </p:nvSpPr>
        <p:spPr>
          <a:xfrm>
            <a:off x="2630184" y="5439920"/>
            <a:ext cx="3470583" cy="10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Chatbot &amp; Management</a:t>
            </a:r>
            <a:endParaRPr lang="en-US" dirty="0"/>
          </a:p>
        </p:txBody>
      </p:sp>
      <p:sp>
        <p:nvSpPr>
          <p:cNvPr id="42" name="Text 6">
            <a:extLst>
              <a:ext uri="{FF2B5EF4-FFF2-40B4-BE49-F238E27FC236}">
                <a16:creationId xmlns:a16="http://schemas.microsoft.com/office/drawing/2014/main" id="{8824378F-0528-65EE-161A-D68A643845F4}"/>
              </a:ext>
            </a:extLst>
          </p:cNvPr>
          <p:cNvSpPr/>
          <p:nvPr/>
        </p:nvSpPr>
        <p:spPr>
          <a:xfrm>
            <a:off x="2630184" y="5896147"/>
            <a:ext cx="3962588" cy="318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Chatbot guidance plus seamless booking and profile setup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F205F31-C420-EC84-E724-D656ED77B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4707" y="0"/>
            <a:ext cx="484046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23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ExploreEase vs Traditional Apps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20083"/>
            <a:ext cx="7556421" cy="2329101"/>
          </a:xfrm>
          <a:prstGeom prst="roundRect">
            <a:avLst>
              <a:gd name="adj" fmla="val 40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527703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367141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Itinerary Planning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367141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AI-Powered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367141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4178022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432173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4321731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Highly Personalized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432173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Limited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5191244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533495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Price Comparison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533495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533495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Delayed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280190" y="61043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Experience the unique AI-driven advantage.</a:t>
            </a:r>
            <a:endParaRPr lang="en-US" sz="17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AB5DDC-7103-16F6-7CA5-9338E5198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2697" y="7727679"/>
            <a:ext cx="1787703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84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Our Target Audience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598426"/>
            <a:ext cx="7825621" cy="782562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456" y="6148864"/>
            <a:ext cx="382667" cy="47839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598426"/>
            <a:ext cx="7825621" cy="7825621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631" y="4560689"/>
            <a:ext cx="382667" cy="478393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330" y="3598426"/>
            <a:ext cx="7825621" cy="7825621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6745" y="4560689"/>
            <a:ext cx="382667" cy="478393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2330" y="3598426"/>
            <a:ext cx="7825621" cy="7825621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4920" y="6148864"/>
            <a:ext cx="382667" cy="478393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793790" y="1880830"/>
            <a:ext cx="30054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2"/>
          <p:cNvSpPr/>
          <p:nvPr/>
        </p:nvSpPr>
        <p:spPr>
          <a:xfrm>
            <a:off x="793790" y="2379821"/>
            <a:ext cx="30054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3"/>
          <p:cNvSpPr/>
          <p:nvPr/>
        </p:nvSpPr>
        <p:spPr>
          <a:xfrm>
            <a:off x="793790" y="2878812"/>
            <a:ext cx="30054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4"/>
          <p:cNvSpPr/>
          <p:nvPr/>
        </p:nvSpPr>
        <p:spPr>
          <a:xfrm>
            <a:off x="850763" y="4079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Solo Travelers</a:t>
            </a:r>
            <a:endParaRPr lang="en-US" sz="2200" dirty="0"/>
          </a:p>
        </p:txBody>
      </p:sp>
      <p:sp>
        <p:nvSpPr>
          <p:cNvPr id="15" name="Text 5"/>
          <p:cNvSpPr/>
          <p:nvPr/>
        </p:nvSpPr>
        <p:spPr>
          <a:xfrm>
            <a:off x="680503" y="4494729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Independent adventurers seeking unique experiences.</a:t>
            </a:r>
            <a:endParaRPr lang="en-US" sz="1750" dirty="0"/>
          </a:p>
        </p:txBody>
      </p:sp>
      <p:sp>
        <p:nvSpPr>
          <p:cNvPr id="16" name="Text 6"/>
          <p:cNvSpPr/>
          <p:nvPr/>
        </p:nvSpPr>
        <p:spPr>
          <a:xfrm>
            <a:off x="3799285" y="2366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Business Travelers</a:t>
            </a:r>
            <a:endParaRPr lang="en-US" sz="2200" dirty="0"/>
          </a:p>
        </p:txBody>
      </p:sp>
      <p:sp>
        <p:nvSpPr>
          <p:cNvPr id="17" name="Text 7"/>
          <p:cNvSpPr/>
          <p:nvPr/>
        </p:nvSpPr>
        <p:spPr>
          <a:xfrm>
            <a:off x="3799285" y="280767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and reliable travel solutions.</a:t>
            </a:r>
            <a:endParaRPr lang="en-US" sz="1750" dirty="0"/>
          </a:p>
        </p:txBody>
      </p:sp>
      <p:sp>
        <p:nvSpPr>
          <p:cNvPr id="18" name="Text 8"/>
          <p:cNvSpPr/>
          <p:nvPr/>
        </p:nvSpPr>
        <p:spPr>
          <a:xfrm>
            <a:off x="7825383" y="23841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Backpackers</a:t>
            </a:r>
            <a:endParaRPr lang="en-US" sz="2200" dirty="0"/>
          </a:p>
        </p:txBody>
      </p:sp>
      <p:sp>
        <p:nvSpPr>
          <p:cNvPr id="19" name="Text 9"/>
          <p:cNvSpPr/>
          <p:nvPr/>
        </p:nvSpPr>
        <p:spPr>
          <a:xfrm>
            <a:off x="7825383" y="2754392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Budget-conscious explorers looking for value.</a:t>
            </a:r>
            <a:endParaRPr lang="en-US" sz="1750" dirty="0"/>
          </a:p>
        </p:txBody>
      </p:sp>
      <p:sp>
        <p:nvSpPr>
          <p:cNvPr id="20" name="Text 10"/>
          <p:cNvSpPr/>
          <p:nvPr/>
        </p:nvSpPr>
        <p:spPr>
          <a:xfrm>
            <a:off x="11029353" y="4075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Families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10944164" y="4431386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and stress-free vacation planning.</a:t>
            </a: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2A8E3B-B822-BBF4-76EA-CF3A06222F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98858" y="7702121"/>
            <a:ext cx="186989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035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Core Functionality Overview</a:t>
            </a:r>
          </a:p>
        </p:txBody>
      </p:sp>
      <p:sp>
        <p:nvSpPr>
          <p:cNvPr id="4" name="Text 2"/>
          <p:cNvSpPr/>
          <p:nvPr/>
        </p:nvSpPr>
        <p:spPr>
          <a:xfrm>
            <a:off x="1721167" y="308490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endParaRPr lang="en-US" sz="25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5AB595-8FBB-6C15-2431-CF19A3C32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046" y="7723598"/>
            <a:ext cx="1876425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DC2602-8C6B-2B63-B55D-DCA0970347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3548"/>
          <a:stretch/>
        </p:blipFill>
        <p:spPr>
          <a:xfrm>
            <a:off x="0" y="0"/>
            <a:ext cx="14630400" cy="2565243"/>
          </a:xfrm>
          <a:prstGeom prst="rect">
            <a:avLst/>
          </a:prstGeom>
        </p:spPr>
      </p:pic>
      <p:sp>
        <p:nvSpPr>
          <p:cNvPr id="17" name="Shape 1">
            <a:extLst>
              <a:ext uri="{FF2B5EF4-FFF2-40B4-BE49-F238E27FC236}">
                <a16:creationId xmlns:a16="http://schemas.microsoft.com/office/drawing/2014/main" id="{B4302459-75C4-3AC8-6D32-2CFB0129D631}"/>
              </a:ext>
            </a:extLst>
          </p:cNvPr>
          <p:cNvSpPr/>
          <p:nvPr/>
        </p:nvSpPr>
        <p:spPr>
          <a:xfrm>
            <a:off x="837724" y="393493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C5B56A2E-3628-381F-A4EA-0024D58D7B71}"/>
              </a:ext>
            </a:extLst>
          </p:cNvPr>
          <p:cNvSpPr/>
          <p:nvPr/>
        </p:nvSpPr>
        <p:spPr>
          <a:xfrm>
            <a:off x="937974" y="400533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dirty="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37A30A90-4C54-23CB-7183-DC7011E87D8E}"/>
              </a:ext>
            </a:extLst>
          </p:cNvPr>
          <p:cNvSpPr/>
          <p:nvPr/>
        </p:nvSpPr>
        <p:spPr>
          <a:xfrm>
            <a:off x="1509833" y="3728408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Input</a:t>
            </a:r>
            <a:endParaRPr lang="en-US" dirty="0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4BF16771-5B25-4231-19F3-801CB2738052}"/>
              </a:ext>
            </a:extLst>
          </p:cNvPr>
          <p:cNvSpPr/>
          <p:nvPr/>
        </p:nvSpPr>
        <p:spPr>
          <a:xfrm>
            <a:off x="1509833" y="4064807"/>
            <a:ext cx="557998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Collect preferences and details</a:t>
            </a:r>
            <a:endParaRPr lang="en-US" dirty="0"/>
          </a:p>
        </p:txBody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702D7279-85FE-D966-8530-941EDFAFDE50}"/>
              </a:ext>
            </a:extLst>
          </p:cNvPr>
          <p:cNvSpPr/>
          <p:nvPr/>
        </p:nvSpPr>
        <p:spPr>
          <a:xfrm>
            <a:off x="7165598" y="40053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ADD1A2B7-7EC0-AB49-968A-8D8C45335EA1}"/>
              </a:ext>
            </a:extLst>
          </p:cNvPr>
          <p:cNvSpPr/>
          <p:nvPr/>
        </p:nvSpPr>
        <p:spPr>
          <a:xfrm>
            <a:off x="7265848" y="406331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dirty="0"/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111B048B-793D-B496-3923-65DAF26241A5}"/>
              </a:ext>
            </a:extLst>
          </p:cNvPr>
          <p:cNvSpPr/>
          <p:nvPr/>
        </p:nvSpPr>
        <p:spPr>
          <a:xfrm>
            <a:off x="7973378" y="3728408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Fetching</a:t>
            </a:r>
            <a:endParaRPr lang="en-US" dirty="0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E0BB0555-FF7B-B24B-A226-779D4D3E3F6C}"/>
              </a:ext>
            </a:extLst>
          </p:cNvPr>
          <p:cNvSpPr/>
          <p:nvPr/>
        </p:nvSpPr>
        <p:spPr>
          <a:xfrm>
            <a:off x="7973378" y="4067597"/>
            <a:ext cx="502800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Integrate real-time APIs</a:t>
            </a:r>
            <a:endParaRPr lang="en-US" dirty="0"/>
          </a:p>
        </p:txBody>
      </p:sp>
      <p:sp>
        <p:nvSpPr>
          <p:cNvPr id="25" name="Shape 9">
            <a:extLst>
              <a:ext uri="{FF2B5EF4-FFF2-40B4-BE49-F238E27FC236}">
                <a16:creationId xmlns:a16="http://schemas.microsoft.com/office/drawing/2014/main" id="{24B12BEB-255B-88CF-0A72-58D32E06CC9A}"/>
              </a:ext>
            </a:extLst>
          </p:cNvPr>
          <p:cNvSpPr/>
          <p:nvPr/>
        </p:nvSpPr>
        <p:spPr>
          <a:xfrm>
            <a:off x="863577" y="598393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15A9F217-F243-B7C2-B27C-410B330CF2E6}"/>
              </a:ext>
            </a:extLst>
          </p:cNvPr>
          <p:cNvSpPr/>
          <p:nvPr/>
        </p:nvSpPr>
        <p:spPr>
          <a:xfrm>
            <a:off x="963887" y="610002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dirty="0"/>
          </a:p>
        </p:txBody>
      </p:sp>
      <p:sp>
        <p:nvSpPr>
          <p:cNvPr id="27" name="Text 11">
            <a:extLst>
              <a:ext uri="{FF2B5EF4-FFF2-40B4-BE49-F238E27FC236}">
                <a16:creationId xmlns:a16="http://schemas.microsoft.com/office/drawing/2014/main" id="{4D662498-AD78-C98D-6C34-C2103439E70D}"/>
              </a:ext>
            </a:extLst>
          </p:cNvPr>
          <p:cNvSpPr/>
          <p:nvPr/>
        </p:nvSpPr>
        <p:spPr>
          <a:xfrm>
            <a:off x="1509833" y="5702395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Itinerary Generation</a:t>
            </a:r>
            <a:endParaRPr lang="en-US" dirty="0"/>
          </a:p>
        </p:txBody>
      </p:sp>
      <p:sp>
        <p:nvSpPr>
          <p:cNvPr id="28" name="Text 12">
            <a:extLst>
              <a:ext uri="{FF2B5EF4-FFF2-40B4-BE49-F238E27FC236}">
                <a16:creationId xmlns:a16="http://schemas.microsoft.com/office/drawing/2014/main" id="{C1C32DF4-7134-40E0-3328-5DC1BA079F59}"/>
              </a:ext>
            </a:extLst>
          </p:cNvPr>
          <p:cNvSpPr/>
          <p:nvPr/>
        </p:nvSpPr>
        <p:spPr>
          <a:xfrm>
            <a:off x="1502407" y="6100023"/>
            <a:ext cx="557998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ML to create optimized plans</a:t>
            </a:r>
            <a:endParaRPr lang="en-US" dirty="0"/>
          </a:p>
        </p:txBody>
      </p:sp>
      <p:sp>
        <p:nvSpPr>
          <p:cNvPr id="29" name="Shape 13">
            <a:extLst>
              <a:ext uri="{FF2B5EF4-FFF2-40B4-BE49-F238E27FC236}">
                <a16:creationId xmlns:a16="http://schemas.microsoft.com/office/drawing/2014/main" id="{FC21C0B8-392C-FBC2-6CD5-A2CCE5E1AAC0}"/>
              </a:ext>
            </a:extLst>
          </p:cNvPr>
          <p:cNvSpPr/>
          <p:nvPr/>
        </p:nvSpPr>
        <p:spPr>
          <a:xfrm>
            <a:off x="7165537" y="598393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30" name="Text 14">
            <a:extLst>
              <a:ext uri="{FF2B5EF4-FFF2-40B4-BE49-F238E27FC236}">
                <a16:creationId xmlns:a16="http://schemas.microsoft.com/office/drawing/2014/main" id="{881BD96B-3955-BC9D-FA6C-484AC8A71939}"/>
              </a:ext>
            </a:extLst>
          </p:cNvPr>
          <p:cNvSpPr/>
          <p:nvPr/>
        </p:nvSpPr>
        <p:spPr>
          <a:xfrm>
            <a:off x="7167794" y="6029597"/>
            <a:ext cx="5385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dirty="0"/>
          </a:p>
        </p:txBody>
      </p:sp>
      <p:sp>
        <p:nvSpPr>
          <p:cNvPr id="31" name="Text 15">
            <a:extLst>
              <a:ext uri="{FF2B5EF4-FFF2-40B4-BE49-F238E27FC236}">
                <a16:creationId xmlns:a16="http://schemas.microsoft.com/office/drawing/2014/main" id="{C0C0712D-7F23-0F44-E7B9-095084AA92AD}"/>
              </a:ext>
            </a:extLst>
          </p:cNvPr>
          <p:cNvSpPr/>
          <p:nvPr/>
        </p:nvSpPr>
        <p:spPr>
          <a:xfrm>
            <a:off x="7973378" y="5727406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Updates</a:t>
            </a:r>
            <a:endParaRPr lang="en-US" dirty="0"/>
          </a:p>
        </p:txBody>
      </p:sp>
      <p:sp>
        <p:nvSpPr>
          <p:cNvPr id="32" name="Text 16">
            <a:extLst>
              <a:ext uri="{FF2B5EF4-FFF2-40B4-BE49-F238E27FC236}">
                <a16:creationId xmlns:a16="http://schemas.microsoft.com/office/drawing/2014/main" id="{983262FA-3ACF-6989-E8C2-4DECE999803F}"/>
              </a:ext>
            </a:extLst>
          </p:cNvPr>
          <p:cNvSpPr/>
          <p:nvPr/>
        </p:nvSpPr>
        <p:spPr>
          <a:xfrm>
            <a:off x="7973378" y="6009214"/>
            <a:ext cx="557998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Adjust plans for weather, prices, and events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47D3AC7-E906-DF03-E3DA-3549C296FD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9054"/>
          <a:stretch/>
        </p:blipFill>
        <p:spPr>
          <a:xfrm>
            <a:off x="0" y="-7859"/>
            <a:ext cx="14630400" cy="25731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8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Future Enhancements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35956"/>
            <a:ext cx="4205168" cy="540662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559981" y="21911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97097" y="2191107"/>
            <a:ext cx="2983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Multi-Language Support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97097" y="2772251"/>
            <a:ext cx="32916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Catering to a global audience with diverse languages.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97097" y="3702129"/>
            <a:ext cx="32916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815513" y="21911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552628" y="2191107"/>
            <a:ext cx="2890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Augmented Reality (AR)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552628" y="2772251"/>
            <a:ext cx="32916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Immersive travel experiences with AR technology.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559981" y="45469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97097" y="4546997"/>
            <a:ext cx="4020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AI-Powered Real-Time Assistance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297097" y="5128141"/>
            <a:ext cx="7547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Intelligent support throughout your journey.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97097" y="5695117"/>
            <a:ext cx="7547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EED326-1051-C6F3-9F26-0419EE59E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858" y="7702121"/>
            <a:ext cx="186989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Explore Smarter with ExploreEase!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Recap: ExploreEase transforms travel planning with AI. Key benefits: Personalized itineraries and budget optimization. Let’s Explore Smarter with ExploreEase!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0D9D9-E096-C233-F96C-B762AFF54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858" y="7702121"/>
            <a:ext cx="186989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879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8638" y="2304455"/>
            <a:ext cx="3776067" cy="472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Our Team Members &amp; Roles</a:t>
            </a:r>
            <a:endParaRPr lang="en-US" sz="2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8" y="3002994"/>
            <a:ext cx="755213" cy="12025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0308" y="3153966"/>
            <a:ext cx="1887974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Bhanuteja Padamata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1510308" y="3480554"/>
            <a:ext cx="12591455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Role:</a:t>
            </a: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AI Model Development &amp; Frontend Support</a:t>
            </a:r>
            <a:endParaRPr lang="en-US" sz="1150" dirty="0"/>
          </a:p>
        </p:txBody>
      </p:sp>
      <p:sp>
        <p:nvSpPr>
          <p:cNvPr id="7" name="Text 3"/>
          <p:cNvSpPr/>
          <p:nvPr/>
        </p:nvSpPr>
        <p:spPr>
          <a:xfrm>
            <a:off x="1510308" y="3812858"/>
            <a:ext cx="12591455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Designed AI system and integrated OpenRouter API.</a:t>
            </a:r>
            <a:endParaRPr lang="en-US" sz="11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8" y="4205526"/>
            <a:ext cx="755213" cy="120253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10308" y="4356497"/>
            <a:ext cx="1887974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 S Santhosh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1510308" y="4683085"/>
            <a:ext cx="12591455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Role:</a:t>
            </a: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Backend Developer &amp; System Integrator</a:t>
            </a:r>
            <a:endParaRPr lang="en-US" sz="1150" dirty="0"/>
          </a:p>
        </p:txBody>
      </p:sp>
      <p:sp>
        <p:nvSpPr>
          <p:cNvPr id="11" name="Text 6"/>
          <p:cNvSpPr/>
          <p:nvPr/>
        </p:nvSpPr>
        <p:spPr>
          <a:xfrm>
            <a:off x="1510308" y="5015389"/>
            <a:ext cx="12591455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Developed backend using Node.js and integrated MySQL database.</a:t>
            </a:r>
            <a:endParaRPr lang="en-US" sz="11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8" y="5408057"/>
            <a:ext cx="755213" cy="120253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10308" y="5559028"/>
            <a:ext cx="1887974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Shubham Pandey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1510308" y="5885617"/>
            <a:ext cx="12591455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Role:</a:t>
            </a: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Frontend UI/UX Designer &amp; Data Flow Architect</a:t>
            </a:r>
            <a:endParaRPr lang="en-US" sz="1150" dirty="0"/>
          </a:p>
        </p:txBody>
      </p:sp>
      <p:sp>
        <p:nvSpPr>
          <p:cNvPr id="15" name="Text 9"/>
          <p:cNvSpPr/>
          <p:nvPr/>
        </p:nvSpPr>
        <p:spPr>
          <a:xfrm>
            <a:off x="1510308" y="6217920"/>
            <a:ext cx="12591455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responsive interface using React.js and TypeScript.</a:t>
            </a:r>
            <a:endParaRPr lang="en-US" sz="11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38" y="6610588"/>
            <a:ext cx="755213" cy="120253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10308" y="6761559"/>
            <a:ext cx="1887974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Maligi Yashika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1510308" y="7088148"/>
            <a:ext cx="12591455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Role:</a:t>
            </a: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Data Collection &amp; Integration &amp; User Journey Mapping</a:t>
            </a:r>
            <a:endParaRPr lang="en-US" sz="1150" dirty="0"/>
          </a:p>
        </p:txBody>
      </p:sp>
      <p:sp>
        <p:nvSpPr>
          <p:cNvPr id="19" name="Text 12"/>
          <p:cNvSpPr/>
          <p:nvPr/>
        </p:nvSpPr>
        <p:spPr>
          <a:xfrm>
            <a:off x="1510308" y="7420451"/>
            <a:ext cx="12591455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Handled data gathering and designed the user journey.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ExploreEase – AI-Powered Travel Planner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Transforming Travel Planning with AI.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583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ExploreEase is your smart companion for hassle-free travel planning. Our AI-powered platform creates personalized itineraries, optimizes budgets, and provides seamless booking assistance.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353"/>
            <a:ext cx="72622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Your Smart Travel Companion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91107"/>
            <a:ext cx="29679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Introducing ExploreEase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7225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ExploreEase revolutionizes travel planning with AI. We offer personalized itineraries and hassle-free booking assistance.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219444"/>
            <a:ext cx="6244709" cy="42726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9521" y="67472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Smart Companion for Hassle-Free Travel Planning.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EA9D788-50D8-AAB6-7ABF-54C3A9907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2148" y="7715828"/>
            <a:ext cx="1808252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5070"/>
            <a:ext cx="70008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Travel Planning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191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86166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819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Time-Consuming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30958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Hours spent researching destinations and itineraries.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8191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937" y="286166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2819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Overwhelming Choices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330958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 many options lead to decision paralysis.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8802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492275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4880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Lack of Personalization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37067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Generic recommendations don't fit unique preferences.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6280190" y="598872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Did you know? Travelers spend an average of 20 hours planning a single trip.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EB0ADE-B46C-66C3-5ABA-96966BDB3F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98858" y="7702121"/>
            <a:ext cx="186989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1041"/>
            <a:ext cx="61393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ExploreEase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0998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709982"/>
            <a:ext cx="36885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AI-Powered Itinerary Planning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200400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Intelligent trip generation based on your preferences.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79011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790117"/>
            <a:ext cx="38429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280535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Tailored suggestions for attractions, dining, and lodging.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87025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870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Budget Optimization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360670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Smart expense tracking to maximize travel funds.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2055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ExploreEase solves these issues with AI-driven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3" y="856774"/>
            <a:ext cx="4964311" cy="33966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9498" y="833795"/>
            <a:ext cx="4752023" cy="575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How ExploreEase Works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498" y="1616750"/>
            <a:ext cx="3291721" cy="7368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93687" y="2629972"/>
            <a:ext cx="230302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Input Preferences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593687" y="3101935"/>
            <a:ext cx="2923342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Tell us your travel style and interests.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1218" y="1616750"/>
            <a:ext cx="3291840" cy="7368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885408" y="2629972"/>
            <a:ext cx="230302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AI Generates Itinerary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0885408" y="3101935"/>
            <a:ext cx="2923461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Receive a custom-made travel plan.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9498" y="4151828"/>
            <a:ext cx="3291721" cy="7368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93687" y="5165050"/>
            <a:ext cx="268843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Booking Recommendations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593687" y="5637014"/>
            <a:ext cx="2923342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Seamlessly book flights, hotels, and activities.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218" y="4151828"/>
            <a:ext cx="3291840" cy="73687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85408" y="5165050"/>
            <a:ext cx="230302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Seamless Travel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0885408" y="5637014"/>
            <a:ext cx="2923461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Enjoy a stress-free travel experience.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7409498" y="6617732"/>
            <a:ext cx="658356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step-by-step user journey for hassle-free travel.</a:t>
            </a: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644843" y="7285315"/>
            <a:ext cx="1334071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AC9A98-DEA5-498A-B8D5-313CD6C56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98858" y="7702121"/>
            <a:ext cx="186989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8929"/>
            <a:ext cx="60967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ExploreEase Key Features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00787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801660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Personalized Itineraries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00787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2801660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Real-time Price Comparisons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00787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280166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Smart Budgeting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190762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4984552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Integrated Booking</a:t>
            </a:r>
            <a:endParaRPr lang="en-US" sz="2200" dirty="0"/>
          </a:p>
        </p:txBody>
      </p:sp>
      <p:sp>
        <p:nvSpPr>
          <p:cNvPr id="12" name="Shape 5"/>
          <p:cNvSpPr/>
          <p:nvPr/>
        </p:nvSpPr>
        <p:spPr>
          <a:xfrm>
            <a:off x="6280190" y="5948363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6514624" y="6182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Travel Guides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>
            <a:off x="6514624" y="667321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Discover hidden gems with expert travel tips.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5C2B35-164A-C840-CEA5-6CDEC4FEDA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98858" y="7702121"/>
            <a:ext cx="186989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8B016-FBC4-EF16-2CDE-1F531A281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C426360-350C-F265-98DD-4326AEDB314F}"/>
              </a:ext>
            </a:extLst>
          </p:cNvPr>
          <p:cNvSpPr/>
          <p:nvPr/>
        </p:nvSpPr>
        <p:spPr>
          <a:xfrm>
            <a:off x="750452" y="3090803"/>
            <a:ext cx="60967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Stakeholders &amp; Target Users</a:t>
            </a: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DFFD2A1-F07F-3227-CC87-4E5E01BD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84" y="4501291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1B1534D7-4276-257A-21C4-7E281D20532C}"/>
              </a:ext>
            </a:extLst>
          </p:cNvPr>
          <p:cNvSpPr/>
          <p:nvPr/>
        </p:nvSpPr>
        <p:spPr>
          <a:xfrm>
            <a:off x="1467514" y="4665583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Stakeholders</a:t>
            </a: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25BC3274-98D6-B664-E0DF-92A5A3CF5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073" y="4561922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2B5C7414-DD47-0EB4-7095-5D85F24FB98B}"/>
              </a:ext>
            </a:extLst>
          </p:cNvPr>
          <p:cNvSpPr/>
          <p:nvPr/>
        </p:nvSpPr>
        <p:spPr>
          <a:xfrm>
            <a:off x="10398561" y="484274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519773CC-ACA6-28EB-9E65-7C1BB08BC835}"/>
              </a:ext>
            </a:extLst>
          </p:cNvPr>
          <p:cNvSpPr/>
          <p:nvPr/>
        </p:nvSpPr>
        <p:spPr>
          <a:xfrm>
            <a:off x="6539750" y="4571653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Target Users</a:t>
            </a: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1A70BC52-66D1-EACB-21A8-7BEDE9BF0655}"/>
              </a:ext>
            </a:extLst>
          </p:cNvPr>
          <p:cNvSpPr/>
          <p:nvPr/>
        </p:nvSpPr>
        <p:spPr>
          <a:xfrm>
            <a:off x="6514624" y="6182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729D18A3-2BED-16F5-966F-666183F7A4D3}"/>
              </a:ext>
            </a:extLst>
          </p:cNvPr>
          <p:cNvSpPr/>
          <p:nvPr/>
        </p:nvSpPr>
        <p:spPr>
          <a:xfrm>
            <a:off x="6514624" y="667321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61432B-745B-221C-49FC-73BA82319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8858" y="7702121"/>
            <a:ext cx="1869897" cy="457264"/>
          </a:xfrm>
          <a:prstGeom prst="rect">
            <a:avLst/>
          </a:prstGeom>
        </p:spPr>
      </p:pic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2C1EC3FB-4D64-A631-6EE3-0076D7A84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1850"/>
            <a:ext cx="14630400" cy="28685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BE9D07-AD47-10A0-158D-A85B0860FBEE}"/>
              </a:ext>
            </a:extLst>
          </p:cNvPr>
          <p:cNvSpPr txBox="1"/>
          <p:nvPr/>
        </p:nvSpPr>
        <p:spPr>
          <a:xfrm>
            <a:off x="1329135" y="5104782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Travelers, agencies, API providers, </a:t>
            </a:r>
          </a:p>
          <a:p>
            <a:r>
              <a:rPr lang="en-US" dirty="0"/>
              <a:t>investors supporting growth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4154E9-FBBF-79A3-BD4B-DF91F018AFC0}"/>
              </a:ext>
            </a:extLst>
          </p:cNvPr>
          <p:cNvSpPr txBox="1"/>
          <p:nvPr/>
        </p:nvSpPr>
        <p:spPr>
          <a:xfrm>
            <a:off x="6514624" y="5116767"/>
            <a:ext cx="4095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Frequent, budget-conscious, first timers, corporate &amp; solo adventurers</a:t>
            </a:r>
          </a:p>
        </p:txBody>
      </p:sp>
    </p:spTree>
    <p:extLst>
      <p:ext uri="{BB962C8B-B14F-4D97-AF65-F5344CB8AC3E}">
        <p14:creationId xmlns:p14="http://schemas.microsoft.com/office/powerpoint/2010/main" val="1410978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630</Words>
  <Application>Microsoft Office PowerPoint</Application>
  <PresentationFormat>Custom</PresentationFormat>
  <Paragraphs>135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Open Sans</vt:lpstr>
      <vt:lpstr>Arial</vt:lpstr>
      <vt:lpstr>Crimson Pro Bold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Santhosh VS</cp:lastModifiedBy>
  <cp:revision>8</cp:revision>
  <dcterms:created xsi:type="dcterms:W3CDTF">2025-04-02T15:14:11Z</dcterms:created>
  <dcterms:modified xsi:type="dcterms:W3CDTF">2025-04-23T22:52:12Z</dcterms:modified>
</cp:coreProperties>
</file>